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75" r:id="rId2"/>
    <p:sldId id="277" r:id="rId3"/>
    <p:sldId id="278" r:id="rId4"/>
    <p:sldId id="279" r:id="rId5"/>
    <p:sldId id="280" r:id="rId6"/>
    <p:sldId id="281" r:id="rId7"/>
    <p:sldId id="283" r:id="rId8"/>
    <p:sldId id="282" r:id="rId9"/>
    <p:sldId id="284" r:id="rId10"/>
    <p:sldId id="276" r:id="rId11"/>
    <p:sldId id="28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49"/>
    <p:restoredTop sz="94669"/>
  </p:normalViewPr>
  <p:slideViewPr>
    <p:cSldViewPr snapToGrid="0">
      <p:cViewPr>
        <p:scale>
          <a:sx n="110" d="100"/>
          <a:sy n="110" d="100"/>
        </p:scale>
        <p:origin x="888"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A14EEF-1D81-A14E-9E16-3255FAACBBA8}" type="datetimeFigureOut">
              <a:rPr lang="en-US" smtClean="0"/>
              <a:t>5/8/25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85793-8479-D545-933A-377211F9E393}" type="slidenum">
              <a:rPr lang="en-US" smtClean="0"/>
              <a:t>‹#›</a:t>
            </a:fld>
            <a:endParaRPr lang="en-US"/>
          </a:p>
        </p:txBody>
      </p:sp>
    </p:spTree>
    <p:extLst>
      <p:ext uri="{BB962C8B-B14F-4D97-AF65-F5344CB8AC3E}">
        <p14:creationId xmlns:p14="http://schemas.microsoft.com/office/powerpoint/2010/main" val="146402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research was supported by the U.S. Department of Agriculture, Agricultural Marketing Service. The findings and conclusions in this publication are those of the authors and should not be construed to represent any official USDA or U.S. Government determination or policy.</a:t>
            </a:r>
          </a:p>
          <a:p>
            <a:endParaRPr lang="en-US" dirty="0"/>
          </a:p>
          <a:p>
            <a:r>
              <a:rPr lang="en-US" dirty="0"/>
              <a:t>High fixed costs, low marginal costs, and economies of scale strongly incentivize capacity maximization in maritime freight.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has resulted in cargo sharing between carriers since the days of sailing ships and is still the case in the modern maritime economy,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in the form of Alliances – global agreements between carriers agreeing to share cargo and co-operate vessels. </a:t>
            </a:r>
          </a:p>
          <a:p>
            <a:endParaRPr lang="en-US" dirty="0"/>
          </a:p>
        </p:txBody>
      </p:sp>
      <p:sp>
        <p:nvSpPr>
          <p:cNvPr id="4" name="Slide Number Placeholder 3"/>
          <p:cNvSpPr>
            <a:spLocks noGrp="1"/>
          </p:cNvSpPr>
          <p:nvPr>
            <p:ph type="sldNum" sz="quarter" idx="5"/>
          </p:nvPr>
        </p:nvSpPr>
        <p:spPr/>
        <p:txBody>
          <a:bodyPr/>
          <a:lstStyle/>
          <a:p>
            <a:fld id="{00258696-6336-4F81-809C-85D9272C2C75}" type="slidenum">
              <a:rPr lang="en-US" smtClean="0"/>
              <a:t>1</a:t>
            </a:fld>
            <a:endParaRPr lang="en-US"/>
          </a:p>
        </p:txBody>
      </p:sp>
    </p:spTree>
    <p:extLst>
      <p:ext uri="{BB962C8B-B14F-4D97-AF65-F5344CB8AC3E}">
        <p14:creationId xmlns:p14="http://schemas.microsoft.com/office/powerpoint/2010/main" val="1359253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5FF4-8E52-74ED-0952-0AF810BC58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4C86A5-CB42-8063-0A9D-C46E9D2849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B74779-8A27-D57E-043C-1AC2E217CE4B}"/>
              </a:ext>
            </a:extLst>
          </p:cNvPr>
          <p:cNvSpPr>
            <a:spLocks noGrp="1"/>
          </p:cNvSpPr>
          <p:nvPr>
            <p:ph type="dt" sz="half" idx="10"/>
          </p:nvPr>
        </p:nvSpPr>
        <p:spPr/>
        <p:txBody>
          <a:bodyPr/>
          <a:lstStyle/>
          <a:p>
            <a:fld id="{1D2EC95E-DB0C-D94E-80CD-7C1786552D57}" type="datetimeFigureOut">
              <a:rPr lang="en-US" smtClean="0"/>
              <a:t>5/8/25</a:t>
            </a:fld>
            <a:endParaRPr lang="en-US"/>
          </a:p>
        </p:txBody>
      </p:sp>
      <p:sp>
        <p:nvSpPr>
          <p:cNvPr id="5" name="Footer Placeholder 4">
            <a:extLst>
              <a:ext uri="{FF2B5EF4-FFF2-40B4-BE49-F238E27FC236}">
                <a16:creationId xmlns:a16="http://schemas.microsoft.com/office/drawing/2014/main" id="{CC93E207-75CA-3093-13A8-8C4FDA4429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B9B640-9E7B-7D03-C754-ADCA9A6E7A73}"/>
              </a:ext>
            </a:extLst>
          </p:cNvPr>
          <p:cNvSpPr>
            <a:spLocks noGrp="1"/>
          </p:cNvSpPr>
          <p:nvPr>
            <p:ph type="sldNum" sz="quarter" idx="12"/>
          </p:nvPr>
        </p:nvSpPr>
        <p:spPr/>
        <p:txBody>
          <a:bodyPr/>
          <a:lstStyle/>
          <a:p>
            <a:fld id="{EEAA3FCA-7739-7B4F-ACC1-0303E481A7EE}" type="slidenum">
              <a:rPr lang="en-US" smtClean="0"/>
              <a:t>‹#›</a:t>
            </a:fld>
            <a:endParaRPr lang="en-US"/>
          </a:p>
        </p:txBody>
      </p:sp>
    </p:spTree>
    <p:extLst>
      <p:ext uri="{BB962C8B-B14F-4D97-AF65-F5344CB8AC3E}">
        <p14:creationId xmlns:p14="http://schemas.microsoft.com/office/powerpoint/2010/main" val="2488615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B105D-50F4-2B7D-9623-F0CEE3CDE7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17E98F-1477-DA3B-861A-FC78385C57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8E1D9-8DF5-7891-A8FC-D003A66C99E8}"/>
              </a:ext>
            </a:extLst>
          </p:cNvPr>
          <p:cNvSpPr>
            <a:spLocks noGrp="1"/>
          </p:cNvSpPr>
          <p:nvPr>
            <p:ph type="dt" sz="half" idx="10"/>
          </p:nvPr>
        </p:nvSpPr>
        <p:spPr/>
        <p:txBody>
          <a:bodyPr/>
          <a:lstStyle/>
          <a:p>
            <a:fld id="{1D2EC95E-DB0C-D94E-80CD-7C1786552D57}" type="datetimeFigureOut">
              <a:rPr lang="en-US" smtClean="0"/>
              <a:t>5/8/25</a:t>
            </a:fld>
            <a:endParaRPr lang="en-US"/>
          </a:p>
        </p:txBody>
      </p:sp>
      <p:sp>
        <p:nvSpPr>
          <p:cNvPr id="5" name="Footer Placeholder 4">
            <a:extLst>
              <a:ext uri="{FF2B5EF4-FFF2-40B4-BE49-F238E27FC236}">
                <a16:creationId xmlns:a16="http://schemas.microsoft.com/office/drawing/2014/main" id="{F7100980-F73C-4645-1185-D92E16459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CF0871-FD1D-E8F9-9583-31CC4905C2D3}"/>
              </a:ext>
            </a:extLst>
          </p:cNvPr>
          <p:cNvSpPr>
            <a:spLocks noGrp="1"/>
          </p:cNvSpPr>
          <p:nvPr>
            <p:ph type="sldNum" sz="quarter" idx="12"/>
          </p:nvPr>
        </p:nvSpPr>
        <p:spPr/>
        <p:txBody>
          <a:bodyPr/>
          <a:lstStyle/>
          <a:p>
            <a:fld id="{EEAA3FCA-7739-7B4F-ACC1-0303E481A7EE}" type="slidenum">
              <a:rPr lang="en-US" smtClean="0"/>
              <a:t>‹#›</a:t>
            </a:fld>
            <a:endParaRPr lang="en-US"/>
          </a:p>
        </p:txBody>
      </p:sp>
    </p:spTree>
    <p:extLst>
      <p:ext uri="{BB962C8B-B14F-4D97-AF65-F5344CB8AC3E}">
        <p14:creationId xmlns:p14="http://schemas.microsoft.com/office/powerpoint/2010/main" val="1348676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C8A4CE-BE39-C960-4D0F-F3CE3E713E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4B303C-A1BF-D5AB-7549-0B11D9B85E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8F98B6-4AD1-3F42-D20C-A447030268FA}"/>
              </a:ext>
            </a:extLst>
          </p:cNvPr>
          <p:cNvSpPr>
            <a:spLocks noGrp="1"/>
          </p:cNvSpPr>
          <p:nvPr>
            <p:ph type="dt" sz="half" idx="10"/>
          </p:nvPr>
        </p:nvSpPr>
        <p:spPr/>
        <p:txBody>
          <a:bodyPr/>
          <a:lstStyle/>
          <a:p>
            <a:fld id="{1D2EC95E-DB0C-D94E-80CD-7C1786552D57}" type="datetimeFigureOut">
              <a:rPr lang="en-US" smtClean="0"/>
              <a:t>5/8/25</a:t>
            </a:fld>
            <a:endParaRPr lang="en-US"/>
          </a:p>
        </p:txBody>
      </p:sp>
      <p:sp>
        <p:nvSpPr>
          <p:cNvPr id="5" name="Footer Placeholder 4">
            <a:extLst>
              <a:ext uri="{FF2B5EF4-FFF2-40B4-BE49-F238E27FC236}">
                <a16:creationId xmlns:a16="http://schemas.microsoft.com/office/drawing/2014/main" id="{1D5AD9EB-B6FA-E78C-0F0A-6D2E29CA9D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5B8C6D-FFBD-8589-BAEA-D2F9FDFCEDF8}"/>
              </a:ext>
            </a:extLst>
          </p:cNvPr>
          <p:cNvSpPr>
            <a:spLocks noGrp="1"/>
          </p:cNvSpPr>
          <p:nvPr>
            <p:ph type="sldNum" sz="quarter" idx="12"/>
          </p:nvPr>
        </p:nvSpPr>
        <p:spPr/>
        <p:txBody>
          <a:bodyPr/>
          <a:lstStyle/>
          <a:p>
            <a:fld id="{EEAA3FCA-7739-7B4F-ACC1-0303E481A7EE}" type="slidenum">
              <a:rPr lang="en-US" smtClean="0"/>
              <a:t>‹#›</a:t>
            </a:fld>
            <a:endParaRPr lang="en-US"/>
          </a:p>
        </p:txBody>
      </p:sp>
    </p:spTree>
    <p:extLst>
      <p:ext uri="{BB962C8B-B14F-4D97-AF65-F5344CB8AC3E}">
        <p14:creationId xmlns:p14="http://schemas.microsoft.com/office/powerpoint/2010/main" val="67422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931E-D82C-1EC2-5658-535FC86691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A47E5D-DF06-ADA3-8B2A-2780E689FC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AC30C4-1D74-328A-0568-1AD3242C07D1}"/>
              </a:ext>
            </a:extLst>
          </p:cNvPr>
          <p:cNvSpPr>
            <a:spLocks noGrp="1"/>
          </p:cNvSpPr>
          <p:nvPr>
            <p:ph type="dt" sz="half" idx="10"/>
          </p:nvPr>
        </p:nvSpPr>
        <p:spPr/>
        <p:txBody>
          <a:bodyPr/>
          <a:lstStyle/>
          <a:p>
            <a:fld id="{1D2EC95E-DB0C-D94E-80CD-7C1786552D57}" type="datetimeFigureOut">
              <a:rPr lang="en-US" smtClean="0"/>
              <a:t>5/8/25</a:t>
            </a:fld>
            <a:endParaRPr lang="en-US"/>
          </a:p>
        </p:txBody>
      </p:sp>
      <p:sp>
        <p:nvSpPr>
          <p:cNvPr id="5" name="Footer Placeholder 4">
            <a:extLst>
              <a:ext uri="{FF2B5EF4-FFF2-40B4-BE49-F238E27FC236}">
                <a16:creationId xmlns:a16="http://schemas.microsoft.com/office/drawing/2014/main" id="{A61EBFDE-99B3-8F44-E95B-9831567CA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5A6793-B876-797F-6B0D-A332AC25944C}"/>
              </a:ext>
            </a:extLst>
          </p:cNvPr>
          <p:cNvSpPr>
            <a:spLocks noGrp="1"/>
          </p:cNvSpPr>
          <p:nvPr>
            <p:ph type="sldNum" sz="quarter" idx="12"/>
          </p:nvPr>
        </p:nvSpPr>
        <p:spPr/>
        <p:txBody>
          <a:bodyPr/>
          <a:lstStyle/>
          <a:p>
            <a:fld id="{EEAA3FCA-7739-7B4F-ACC1-0303E481A7EE}" type="slidenum">
              <a:rPr lang="en-US" smtClean="0"/>
              <a:t>‹#›</a:t>
            </a:fld>
            <a:endParaRPr lang="en-US"/>
          </a:p>
        </p:txBody>
      </p:sp>
    </p:spTree>
    <p:extLst>
      <p:ext uri="{BB962C8B-B14F-4D97-AF65-F5344CB8AC3E}">
        <p14:creationId xmlns:p14="http://schemas.microsoft.com/office/powerpoint/2010/main" val="3932794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F1BB3-5618-D40C-CF61-27447C33B7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DCABA4-2FEA-FE8D-CD65-699D862BB32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002F2C-D4CB-6F2C-6B6A-C90F3EF3397A}"/>
              </a:ext>
            </a:extLst>
          </p:cNvPr>
          <p:cNvSpPr>
            <a:spLocks noGrp="1"/>
          </p:cNvSpPr>
          <p:nvPr>
            <p:ph type="dt" sz="half" idx="10"/>
          </p:nvPr>
        </p:nvSpPr>
        <p:spPr/>
        <p:txBody>
          <a:bodyPr/>
          <a:lstStyle/>
          <a:p>
            <a:fld id="{1D2EC95E-DB0C-D94E-80CD-7C1786552D57}" type="datetimeFigureOut">
              <a:rPr lang="en-US" smtClean="0"/>
              <a:t>5/8/25</a:t>
            </a:fld>
            <a:endParaRPr lang="en-US"/>
          </a:p>
        </p:txBody>
      </p:sp>
      <p:sp>
        <p:nvSpPr>
          <p:cNvPr id="5" name="Footer Placeholder 4">
            <a:extLst>
              <a:ext uri="{FF2B5EF4-FFF2-40B4-BE49-F238E27FC236}">
                <a16:creationId xmlns:a16="http://schemas.microsoft.com/office/drawing/2014/main" id="{34AA57D5-2D05-1B1D-3DED-7F9624BD3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85FF95-E2A3-4CA5-5943-F6C1FAA7A8CB}"/>
              </a:ext>
            </a:extLst>
          </p:cNvPr>
          <p:cNvSpPr>
            <a:spLocks noGrp="1"/>
          </p:cNvSpPr>
          <p:nvPr>
            <p:ph type="sldNum" sz="quarter" idx="12"/>
          </p:nvPr>
        </p:nvSpPr>
        <p:spPr/>
        <p:txBody>
          <a:bodyPr/>
          <a:lstStyle/>
          <a:p>
            <a:fld id="{EEAA3FCA-7739-7B4F-ACC1-0303E481A7EE}" type="slidenum">
              <a:rPr lang="en-US" smtClean="0"/>
              <a:t>‹#›</a:t>
            </a:fld>
            <a:endParaRPr lang="en-US"/>
          </a:p>
        </p:txBody>
      </p:sp>
    </p:spTree>
    <p:extLst>
      <p:ext uri="{BB962C8B-B14F-4D97-AF65-F5344CB8AC3E}">
        <p14:creationId xmlns:p14="http://schemas.microsoft.com/office/powerpoint/2010/main" val="2670766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4909-EF2A-2478-F9DD-BFD99B6F67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CC05CB-A9A1-23B2-3C15-41C26F9A41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90A915-5DF9-B0E3-DC56-25D4C5DC1B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95B177-4059-E920-F57B-8F47B4895B95}"/>
              </a:ext>
            </a:extLst>
          </p:cNvPr>
          <p:cNvSpPr>
            <a:spLocks noGrp="1"/>
          </p:cNvSpPr>
          <p:nvPr>
            <p:ph type="dt" sz="half" idx="10"/>
          </p:nvPr>
        </p:nvSpPr>
        <p:spPr/>
        <p:txBody>
          <a:bodyPr/>
          <a:lstStyle/>
          <a:p>
            <a:fld id="{1D2EC95E-DB0C-D94E-80CD-7C1786552D57}" type="datetimeFigureOut">
              <a:rPr lang="en-US" smtClean="0"/>
              <a:t>5/8/25</a:t>
            </a:fld>
            <a:endParaRPr lang="en-US"/>
          </a:p>
        </p:txBody>
      </p:sp>
      <p:sp>
        <p:nvSpPr>
          <p:cNvPr id="6" name="Footer Placeholder 5">
            <a:extLst>
              <a:ext uri="{FF2B5EF4-FFF2-40B4-BE49-F238E27FC236}">
                <a16:creationId xmlns:a16="http://schemas.microsoft.com/office/drawing/2014/main" id="{71AACEC6-CDD1-54A0-CC86-3658D489BC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14E16F-CB00-8E94-BA67-C0A717A62068}"/>
              </a:ext>
            </a:extLst>
          </p:cNvPr>
          <p:cNvSpPr>
            <a:spLocks noGrp="1"/>
          </p:cNvSpPr>
          <p:nvPr>
            <p:ph type="sldNum" sz="quarter" idx="12"/>
          </p:nvPr>
        </p:nvSpPr>
        <p:spPr/>
        <p:txBody>
          <a:bodyPr/>
          <a:lstStyle/>
          <a:p>
            <a:fld id="{EEAA3FCA-7739-7B4F-ACC1-0303E481A7EE}" type="slidenum">
              <a:rPr lang="en-US" smtClean="0"/>
              <a:t>‹#›</a:t>
            </a:fld>
            <a:endParaRPr lang="en-US"/>
          </a:p>
        </p:txBody>
      </p:sp>
    </p:spTree>
    <p:extLst>
      <p:ext uri="{BB962C8B-B14F-4D97-AF65-F5344CB8AC3E}">
        <p14:creationId xmlns:p14="http://schemas.microsoft.com/office/powerpoint/2010/main" val="3257959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532A6-35B1-37E4-62D8-6F552A526F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19C5AF-004A-4DD1-7FE4-C6F97FF13B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782725-A515-6958-20B1-79E88D6CFE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45DBD7-649F-39CC-66B4-E7E83C4E62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284B4E-CB66-5197-60BB-F36E58ADBB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2AFABC-A988-190A-2221-FF12B919C876}"/>
              </a:ext>
            </a:extLst>
          </p:cNvPr>
          <p:cNvSpPr>
            <a:spLocks noGrp="1"/>
          </p:cNvSpPr>
          <p:nvPr>
            <p:ph type="dt" sz="half" idx="10"/>
          </p:nvPr>
        </p:nvSpPr>
        <p:spPr/>
        <p:txBody>
          <a:bodyPr/>
          <a:lstStyle/>
          <a:p>
            <a:fld id="{1D2EC95E-DB0C-D94E-80CD-7C1786552D57}" type="datetimeFigureOut">
              <a:rPr lang="en-US" smtClean="0"/>
              <a:t>5/8/25</a:t>
            </a:fld>
            <a:endParaRPr lang="en-US"/>
          </a:p>
        </p:txBody>
      </p:sp>
      <p:sp>
        <p:nvSpPr>
          <p:cNvPr id="8" name="Footer Placeholder 7">
            <a:extLst>
              <a:ext uri="{FF2B5EF4-FFF2-40B4-BE49-F238E27FC236}">
                <a16:creationId xmlns:a16="http://schemas.microsoft.com/office/drawing/2014/main" id="{85F07E8C-DCE0-E130-6161-A7C788BE05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75EFA4-12B3-7CD8-9BD0-296BDB47412A}"/>
              </a:ext>
            </a:extLst>
          </p:cNvPr>
          <p:cNvSpPr>
            <a:spLocks noGrp="1"/>
          </p:cNvSpPr>
          <p:nvPr>
            <p:ph type="sldNum" sz="quarter" idx="12"/>
          </p:nvPr>
        </p:nvSpPr>
        <p:spPr/>
        <p:txBody>
          <a:bodyPr/>
          <a:lstStyle/>
          <a:p>
            <a:fld id="{EEAA3FCA-7739-7B4F-ACC1-0303E481A7EE}" type="slidenum">
              <a:rPr lang="en-US" smtClean="0"/>
              <a:t>‹#›</a:t>
            </a:fld>
            <a:endParaRPr lang="en-US"/>
          </a:p>
        </p:txBody>
      </p:sp>
    </p:spTree>
    <p:extLst>
      <p:ext uri="{BB962C8B-B14F-4D97-AF65-F5344CB8AC3E}">
        <p14:creationId xmlns:p14="http://schemas.microsoft.com/office/powerpoint/2010/main" val="4139639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1C3C3-4C34-8A35-3AEB-84FB8A88AB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522777-78DD-5BCB-6101-DDF7E0892B04}"/>
              </a:ext>
            </a:extLst>
          </p:cNvPr>
          <p:cNvSpPr>
            <a:spLocks noGrp="1"/>
          </p:cNvSpPr>
          <p:nvPr>
            <p:ph type="dt" sz="half" idx="10"/>
          </p:nvPr>
        </p:nvSpPr>
        <p:spPr/>
        <p:txBody>
          <a:bodyPr/>
          <a:lstStyle/>
          <a:p>
            <a:fld id="{1D2EC95E-DB0C-D94E-80CD-7C1786552D57}" type="datetimeFigureOut">
              <a:rPr lang="en-US" smtClean="0"/>
              <a:t>5/8/25</a:t>
            </a:fld>
            <a:endParaRPr lang="en-US"/>
          </a:p>
        </p:txBody>
      </p:sp>
      <p:sp>
        <p:nvSpPr>
          <p:cNvPr id="4" name="Footer Placeholder 3">
            <a:extLst>
              <a:ext uri="{FF2B5EF4-FFF2-40B4-BE49-F238E27FC236}">
                <a16:creationId xmlns:a16="http://schemas.microsoft.com/office/drawing/2014/main" id="{CAD7943F-EBA7-841A-3107-F81669F4CA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D8B484-34BE-C3D7-0932-B98ED5BD956D}"/>
              </a:ext>
            </a:extLst>
          </p:cNvPr>
          <p:cNvSpPr>
            <a:spLocks noGrp="1"/>
          </p:cNvSpPr>
          <p:nvPr>
            <p:ph type="sldNum" sz="quarter" idx="12"/>
          </p:nvPr>
        </p:nvSpPr>
        <p:spPr/>
        <p:txBody>
          <a:bodyPr/>
          <a:lstStyle/>
          <a:p>
            <a:fld id="{EEAA3FCA-7739-7B4F-ACC1-0303E481A7EE}" type="slidenum">
              <a:rPr lang="en-US" smtClean="0"/>
              <a:t>‹#›</a:t>
            </a:fld>
            <a:endParaRPr lang="en-US"/>
          </a:p>
        </p:txBody>
      </p:sp>
    </p:spTree>
    <p:extLst>
      <p:ext uri="{BB962C8B-B14F-4D97-AF65-F5344CB8AC3E}">
        <p14:creationId xmlns:p14="http://schemas.microsoft.com/office/powerpoint/2010/main" val="2856557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1852F2-49AD-57CD-1665-78D44F2BAF2C}"/>
              </a:ext>
            </a:extLst>
          </p:cNvPr>
          <p:cNvSpPr>
            <a:spLocks noGrp="1"/>
          </p:cNvSpPr>
          <p:nvPr>
            <p:ph type="dt" sz="half" idx="10"/>
          </p:nvPr>
        </p:nvSpPr>
        <p:spPr/>
        <p:txBody>
          <a:bodyPr/>
          <a:lstStyle/>
          <a:p>
            <a:fld id="{1D2EC95E-DB0C-D94E-80CD-7C1786552D57}" type="datetimeFigureOut">
              <a:rPr lang="en-US" smtClean="0"/>
              <a:t>5/8/25</a:t>
            </a:fld>
            <a:endParaRPr lang="en-US"/>
          </a:p>
        </p:txBody>
      </p:sp>
      <p:sp>
        <p:nvSpPr>
          <p:cNvPr id="3" name="Footer Placeholder 2">
            <a:extLst>
              <a:ext uri="{FF2B5EF4-FFF2-40B4-BE49-F238E27FC236}">
                <a16:creationId xmlns:a16="http://schemas.microsoft.com/office/drawing/2014/main" id="{8BA00C7E-CBF7-4531-6D9F-DC5BA83745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F7768B-F39B-1361-E408-72A56FB2CB4C}"/>
              </a:ext>
            </a:extLst>
          </p:cNvPr>
          <p:cNvSpPr>
            <a:spLocks noGrp="1"/>
          </p:cNvSpPr>
          <p:nvPr>
            <p:ph type="sldNum" sz="quarter" idx="12"/>
          </p:nvPr>
        </p:nvSpPr>
        <p:spPr/>
        <p:txBody>
          <a:bodyPr/>
          <a:lstStyle/>
          <a:p>
            <a:fld id="{EEAA3FCA-7739-7B4F-ACC1-0303E481A7EE}" type="slidenum">
              <a:rPr lang="en-US" smtClean="0"/>
              <a:t>‹#›</a:t>
            </a:fld>
            <a:endParaRPr lang="en-US"/>
          </a:p>
        </p:txBody>
      </p:sp>
    </p:spTree>
    <p:extLst>
      <p:ext uri="{BB962C8B-B14F-4D97-AF65-F5344CB8AC3E}">
        <p14:creationId xmlns:p14="http://schemas.microsoft.com/office/powerpoint/2010/main" val="3821439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9D6C0-D5D6-8E39-1734-9ABB291CE5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181019-9154-9FA9-2333-30E23FAE67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35DD09-ED9D-965F-8683-395ED26794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854FBC-2D0B-1A11-5233-406E0410AEEE}"/>
              </a:ext>
            </a:extLst>
          </p:cNvPr>
          <p:cNvSpPr>
            <a:spLocks noGrp="1"/>
          </p:cNvSpPr>
          <p:nvPr>
            <p:ph type="dt" sz="half" idx="10"/>
          </p:nvPr>
        </p:nvSpPr>
        <p:spPr/>
        <p:txBody>
          <a:bodyPr/>
          <a:lstStyle/>
          <a:p>
            <a:fld id="{1D2EC95E-DB0C-D94E-80CD-7C1786552D57}" type="datetimeFigureOut">
              <a:rPr lang="en-US" smtClean="0"/>
              <a:t>5/8/25</a:t>
            </a:fld>
            <a:endParaRPr lang="en-US"/>
          </a:p>
        </p:txBody>
      </p:sp>
      <p:sp>
        <p:nvSpPr>
          <p:cNvPr id="6" name="Footer Placeholder 5">
            <a:extLst>
              <a:ext uri="{FF2B5EF4-FFF2-40B4-BE49-F238E27FC236}">
                <a16:creationId xmlns:a16="http://schemas.microsoft.com/office/drawing/2014/main" id="{CE1B42DD-670A-EF13-44D0-693A83D2CE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B91494-7F49-415E-8D9B-93AB32951D29}"/>
              </a:ext>
            </a:extLst>
          </p:cNvPr>
          <p:cNvSpPr>
            <a:spLocks noGrp="1"/>
          </p:cNvSpPr>
          <p:nvPr>
            <p:ph type="sldNum" sz="quarter" idx="12"/>
          </p:nvPr>
        </p:nvSpPr>
        <p:spPr/>
        <p:txBody>
          <a:bodyPr/>
          <a:lstStyle/>
          <a:p>
            <a:fld id="{EEAA3FCA-7739-7B4F-ACC1-0303E481A7EE}" type="slidenum">
              <a:rPr lang="en-US" smtClean="0"/>
              <a:t>‹#›</a:t>
            </a:fld>
            <a:endParaRPr lang="en-US"/>
          </a:p>
        </p:txBody>
      </p:sp>
    </p:spTree>
    <p:extLst>
      <p:ext uri="{BB962C8B-B14F-4D97-AF65-F5344CB8AC3E}">
        <p14:creationId xmlns:p14="http://schemas.microsoft.com/office/powerpoint/2010/main" val="2619504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9E7F-2055-40F4-EC92-F6D923A978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CF1114-E40F-7F05-1C14-75833CB2F0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0B79B5-8E69-C842-F277-97AC94F9E5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F296B2-E119-11FA-AF75-D572C5BB536D}"/>
              </a:ext>
            </a:extLst>
          </p:cNvPr>
          <p:cNvSpPr>
            <a:spLocks noGrp="1"/>
          </p:cNvSpPr>
          <p:nvPr>
            <p:ph type="dt" sz="half" idx="10"/>
          </p:nvPr>
        </p:nvSpPr>
        <p:spPr/>
        <p:txBody>
          <a:bodyPr/>
          <a:lstStyle/>
          <a:p>
            <a:fld id="{1D2EC95E-DB0C-D94E-80CD-7C1786552D57}" type="datetimeFigureOut">
              <a:rPr lang="en-US" smtClean="0"/>
              <a:t>5/8/25</a:t>
            </a:fld>
            <a:endParaRPr lang="en-US"/>
          </a:p>
        </p:txBody>
      </p:sp>
      <p:sp>
        <p:nvSpPr>
          <p:cNvPr id="6" name="Footer Placeholder 5">
            <a:extLst>
              <a:ext uri="{FF2B5EF4-FFF2-40B4-BE49-F238E27FC236}">
                <a16:creationId xmlns:a16="http://schemas.microsoft.com/office/drawing/2014/main" id="{92145590-0F83-507F-4D0C-597E16592C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193A88-6925-EBEC-C09C-9637462D813A}"/>
              </a:ext>
            </a:extLst>
          </p:cNvPr>
          <p:cNvSpPr>
            <a:spLocks noGrp="1"/>
          </p:cNvSpPr>
          <p:nvPr>
            <p:ph type="sldNum" sz="quarter" idx="12"/>
          </p:nvPr>
        </p:nvSpPr>
        <p:spPr/>
        <p:txBody>
          <a:bodyPr/>
          <a:lstStyle/>
          <a:p>
            <a:fld id="{EEAA3FCA-7739-7B4F-ACC1-0303E481A7EE}" type="slidenum">
              <a:rPr lang="en-US" smtClean="0"/>
              <a:t>‹#›</a:t>
            </a:fld>
            <a:endParaRPr lang="en-US"/>
          </a:p>
        </p:txBody>
      </p:sp>
    </p:spTree>
    <p:extLst>
      <p:ext uri="{BB962C8B-B14F-4D97-AF65-F5344CB8AC3E}">
        <p14:creationId xmlns:p14="http://schemas.microsoft.com/office/powerpoint/2010/main" val="1825486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BD0D8D-0D42-B62A-4057-45EB0C116F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0F894B-5A2C-2E9A-E037-191A28EF11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41A72F-CF93-7465-41BD-F753FCC414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2EC95E-DB0C-D94E-80CD-7C1786552D57}" type="datetimeFigureOut">
              <a:rPr lang="en-US" smtClean="0"/>
              <a:t>5/8/25</a:t>
            </a:fld>
            <a:endParaRPr lang="en-US"/>
          </a:p>
        </p:txBody>
      </p:sp>
      <p:sp>
        <p:nvSpPr>
          <p:cNvPr id="5" name="Footer Placeholder 4">
            <a:extLst>
              <a:ext uri="{FF2B5EF4-FFF2-40B4-BE49-F238E27FC236}">
                <a16:creationId xmlns:a16="http://schemas.microsoft.com/office/drawing/2014/main" id="{9B72208B-D848-E3AE-F578-20086E55FF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D36FFD8-B1AF-B85C-31D5-B8E31C6CED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AA3FCA-7739-7B4F-ACC1-0303E481A7EE}" type="slidenum">
              <a:rPr lang="en-US" smtClean="0"/>
              <a:t>‹#›</a:t>
            </a:fld>
            <a:endParaRPr lang="en-US"/>
          </a:p>
        </p:txBody>
      </p:sp>
    </p:spTree>
    <p:extLst>
      <p:ext uri="{BB962C8B-B14F-4D97-AF65-F5344CB8AC3E}">
        <p14:creationId xmlns:p14="http://schemas.microsoft.com/office/powerpoint/2010/main" val="1938760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57AAE-B05B-BCA9-6629-469E12A2F77C}"/>
              </a:ext>
            </a:extLst>
          </p:cNvPr>
          <p:cNvSpPr>
            <a:spLocks noGrp="1"/>
          </p:cNvSpPr>
          <p:nvPr>
            <p:ph type="ctrTitle"/>
          </p:nvPr>
        </p:nvSpPr>
        <p:spPr>
          <a:xfrm>
            <a:off x="7058024" y="1152938"/>
            <a:ext cx="4610144" cy="2286706"/>
          </a:xfrm>
        </p:spPr>
        <p:txBody>
          <a:bodyPr anchor="b">
            <a:normAutofit fontScale="90000"/>
          </a:bodyPr>
          <a:lstStyle/>
          <a:p>
            <a:pPr>
              <a:lnSpc>
                <a:spcPct val="100000"/>
              </a:lnSpc>
              <a:spcAft>
                <a:spcPts val="1800"/>
              </a:spcAft>
            </a:pPr>
            <a:r>
              <a:rPr lang="en-US" sz="4000" dirty="0"/>
              <a:t>Port Performance</a:t>
            </a:r>
            <a:br>
              <a:rPr lang="en-US" sz="4000" dirty="0"/>
            </a:br>
            <a:r>
              <a:rPr lang="en-US" sz="2800" dirty="0"/>
              <a:t>In the Pacific Northwest</a:t>
            </a:r>
            <a:br>
              <a:rPr lang="en-US" sz="2400" dirty="0"/>
            </a:br>
            <a:br>
              <a:rPr lang="en-US" sz="2400" dirty="0"/>
            </a:br>
            <a:r>
              <a:rPr lang="en-US" sz="2000" dirty="0"/>
              <a:t>Insights for the Maritime Freight Economy</a:t>
            </a:r>
            <a:br>
              <a:rPr lang="en-US" sz="4800" dirty="0"/>
            </a:br>
            <a:endParaRPr lang="en-US" sz="4800" dirty="0"/>
          </a:p>
        </p:txBody>
      </p:sp>
      <p:sp>
        <p:nvSpPr>
          <p:cNvPr id="3" name="Subtitle 2">
            <a:extLst>
              <a:ext uri="{FF2B5EF4-FFF2-40B4-BE49-F238E27FC236}">
                <a16:creationId xmlns:a16="http://schemas.microsoft.com/office/drawing/2014/main" id="{CC9116BB-6ADC-DD87-C39C-71BC60C26D28}"/>
              </a:ext>
            </a:extLst>
          </p:cNvPr>
          <p:cNvSpPr>
            <a:spLocks noGrp="1"/>
          </p:cNvSpPr>
          <p:nvPr>
            <p:ph type="subTitle" idx="1"/>
          </p:nvPr>
        </p:nvSpPr>
        <p:spPr>
          <a:xfrm>
            <a:off x="7580333" y="3622872"/>
            <a:ext cx="3565525" cy="1189760"/>
          </a:xfrm>
        </p:spPr>
        <p:txBody>
          <a:bodyPr>
            <a:normAutofit/>
          </a:bodyPr>
          <a:lstStyle/>
          <a:p>
            <a:r>
              <a:rPr lang="en-US" sz="1800" dirty="0">
                <a:solidFill>
                  <a:schemeClr val="tx1">
                    <a:alpha val="60000"/>
                  </a:schemeClr>
                </a:solidFill>
              </a:rPr>
              <a:t>Adam Wilson</a:t>
            </a:r>
          </a:p>
          <a:p>
            <a:r>
              <a:rPr lang="en-US" sz="1800" dirty="0">
                <a:solidFill>
                  <a:schemeClr val="tx1">
                    <a:alpha val="60000"/>
                  </a:schemeClr>
                </a:solidFill>
              </a:rPr>
              <a:t>Jake Wagner</a:t>
            </a:r>
          </a:p>
          <a:p>
            <a:r>
              <a:rPr lang="en-US" sz="1800" dirty="0" err="1">
                <a:solidFill>
                  <a:schemeClr val="tx1">
                    <a:alpha val="60000"/>
                  </a:schemeClr>
                </a:solidFill>
              </a:rPr>
              <a:t>Hanouf</a:t>
            </a:r>
            <a:r>
              <a:rPr lang="en-US" sz="1800" dirty="0">
                <a:solidFill>
                  <a:schemeClr val="tx1">
                    <a:alpha val="60000"/>
                  </a:schemeClr>
                </a:solidFill>
              </a:rPr>
              <a:t> </a:t>
            </a:r>
            <a:r>
              <a:rPr lang="en-US" sz="1800" dirty="0" err="1">
                <a:solidFill>
                  <a:schemeClr val="tx1">
                    <a:alpha val="60000"/>
                  </a:schemeClr>
                </a:solidFill>
              </a:rPr>
              <a:t>Alhunayshil</a:t>
            </a:r>
            <a:endParaRPr lang="en-US" sz="1800" dirty="0">
              <a:solidFill>
                <a:schemeClr val="tx1">
                  <a:alpha val="60000"/>
                </a:schemeClr>
              </a:solidFill>
            </a:endParaRPr>
          </a:p>
        </p:txBody>
      </p:sp>
      <p:pic>
        <p:nvPicPr>
          <p:cNvPr id="5" name="Picture 4" descr="A mountain in the distance&#10;&#10;AI-generated content may be incorrect.">
            <a:extLst>
              <a:ext uri="{FF2B5EF4-FFF2-40B4-BE49-F238E27FC236}">
                <a16:creationId xmlns:a16="http://schemas.microsoft.com/office/drawing/2014/main" id="{0070225B-2BC6-4B8C-052B-1FE8AB3BFE3C}"/>
              </a:ext>
            </a:extLst>
          </p:cNvPr>
          <p:cNvPicPr>
            <a:picLocks noChangeAspect="1"/>
          </p:cNvPicPr>
          <p:nvPr/>
        </p:nvPicPr>
        <p:blipFill>
          <a:blip r:embed="rId3"/>
          <a:srcRect l="31589" r="5235"/>
          <a:stretch/>
        </p:blipFill>
        <p:spPr>
          <a:xfrm>
            <a:off x="0" y="0"/>
            <a:ext cx="6499014" cy="6858000"/>
          </a:xfrm>
          <a:prstGeom prst="rect">
            <a:avLst/>
          </a:prstGeom>
        </p:spPr>
      </p:pic>
      <p:pic>
        <p:nvPicPr>
          <p:cNvPr id="12" name="Picture 11">
            <a:extLst>
              <a:ext uri="{FF2B5EF4-FFF2-40B4-BE49-F238E27FC236}">
                <a16:creationId xmlns:a16="http://schemas.microsoft.com/office/drawing/2014/main" id="{03A1C76A-A88A-34A3-5D05-42D2016B8CB6}"/>
              </a:ext>
            </a:extLst>
          </p:cNvPr>
          <p:cNvPicPr>
            <a:picLocks noChangeAspect="1"/>
          </p:cNvPicPr>
          <p:nvPr/>
        </p:nvPicPr>
        <p:blipFill>
          <a:blip r:embed="rId4"/>
          <a:stretch>
            <a:fillRect/>
          </a:stretch>
        </p:blipFill>
        <p:spPr>
          <a:xfrm>
            <a:off x="6849885" y="5335500"/>
            <a:ext cx="4818283" cy="932952"/>
          </a:xfrm>
          <a:prstGeom prst="rect">
            <a:avLst/>
          </a:prstGeom>
        </p:spPr>
      </p:pic>
    </p:spTree>
    <p:extLst>
      <p:ext uri="{BB962C8B-B14F-4D97-AF65-F5344CB8AC3E}">
        <p14:creationId xmlns:p14="http://schemas.microsoft.com/office/powerpoint/2010/main" val="2452242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656D83-CA92-3E04-5027-1AA3F4266ADE}"/>
              </a:ext>
            </a:extLst>
          </p:cNvPr>
          <p:cNvSpPr>
            <a:spLocks noGrp="1"/>
          </p:cNvSpPr>
          <p:nvPr>
            <p:ph idx="1"/>
          </p:nvPr>
        </p:nvSpPr>
        <p:spPr>
          <a:xfrm>
            <a:off x="4410456" y="2585562"/>
            <a:ext cx="6858000" cy="3281362"/>
          </a:xfrm>
        </p:spPr>
        <p:txBody>
          <a:bodyPr>
            <a:normAutofit fontScale="92500"/>
          </a:bodyPr>
          <a:lstStyle/>
          <a:p>
            <a:r>
              <a:rPr lang="en-US" dirty="0"/>
              <a:t>WSU’s School of Economic Sciences</a:t>
            </a:r>
          </a:p>
          <a:p>
            <a:r>
              <a:rPr lang="en-US" dirty="0"/>
              <a:t>Data-focused economists and transportation professionals with expertise in: </a:t>
            </a:r>
          </a:p>
          <a:p>
            <a:pPr lvl="1"/>
            <a:r>
              <a:rPr lang="en-US" dirty="0"/>
              <a:t>Research</a:t>
            </a:r>
          </a:p>
          <a:p>
            <a:pPr lvl="1"/>
            <a:r>
              <a:rPr lang="en-US" dirty="0"/>
              <a:t>Planning</a:t>
            </a:r>
          </a:p>
          <a:p>
            <a:pPr lvl="1"/>
            <a:r>
              <a:rPr lang="en-US" dirty="0"/>
              <a:t>Economic Impact Analysis</a:t>
            </a:r>
          </a:p>
          <a:p>
            <a:pPr lvl="1"/>
            <a:r>
              <a:rPr lang="en-US" dirty="0"/>
              <a:t>Applications and Decision-Support Tools</a:t>
            </a:r>
          </a:p>
          <a:p>
            <a:pPr lvl="1"/>
            <a:r>
              <a:rPr lang="en-US" dirty="0"/>
              <a:t>Professional Services</a:t>
            </a:r>
          </a:p>
        </p:txBody>
      </p:sp>
      <p:pic>
        <p:nvPicPr>
          <p:cNvPr id="4" name="Picture 3">
            <a:extLst>
              <a:ext uri="{FF2B5EF4-FFF2-40B4-BE49-F238E27FC236}">
                <a16:creationId xmlns:a16="http://schemas.microsoft.com/office/drawing/2014/main" id="{EE7F9C24-DCD6-DC97-2ED0-C9D3DD6C51C1}"/>
              </a:ext>
            </a:extLst>
          </p:cNvPr>
          <p:cNvPicPr>
            <a:picLocks noChangeAspect="1"/>
          </p:cNvPicPr>
          <p:nvPr/>
        </p:nvPicPr>
        <p:blipFill>
          <a:blip r:embed="rId2"/>
          <a:stretch>
            <a:fillRect/>
          </a:stretch>
        </p:blipFill>
        <p:spPr>
          <a:xfrm>
            <a:off x="838200" y="579436"/>
            <a:ext cx="7438877" cy="1440371"/>
          </a:xfrm>
          <a:prstGeom prst="rect">
            <a:avLst/>
          </a:prstGeom>
        </p:spPr>
      </p:pic>
      <p:pic>
        <p:nvPicPr>
          <p:cNvPr id="6" name="Graphic 5">
            <a:extLst>
              <a:ext uri="{FF2B5EF4-FFF2-40B4-BE49-F238E27FC236}">
                <a16:creationId xmlns:a16="http://schemas.microsoft.com/office/drawing/2014/main" id="{963C4B01-92B8-9F8B-C682-A0A6E66197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0850" y="2818884"/>
            <a:ext cx="2143221" cy="2143221"/>
          </a:xfrm>
          <a:prstGeom prst="rect">
            <a:avLst/>
          </a:prstGeom>
        </p:spPr>
      </p:pic>
      <p:sp>
        <p:nvSpPr>
          <p:cNvPr id="8" name="TextBox 7">
            <a:extLst>
              <a:ext uri="{FF2B5EF4-FFF2-40B4-BE49-F238E27FC236}">
                <a16:creationId xmlns:a16="http://schemas.microsoft.com/office/drawing/2014/main" id="{54439922-B94C-6F4D-2A9B-FF8D9C29501B}"/>
              </a:ext>
            </a:extLst>
          </p:cNvPr>
          <p:cNvSpPr txBox="1"/>
          <p:nvPr/>
        </p:nvSpPr>
        <p:spPr>
          <a:xfrm>
            <a:off x="1407868" y="4962105"/>
            <a:ext cx="2289186" cy="461665"/>
          </a:xfrm>
          <a:prstGeom prst="rect">
            <a:avLst/>
          </a:prstGeom>
          <a:noFill/>
        </p:spPr>
        <p:txBody>
          <a:bodyPr wrap="square">
            <a:spAutoFit/>
          </a:bodyPr>
          <a:lstStyle/>
          <a:p>
            <a:pPr algn="ctr"/>
            <a:r>
              <a:rPr lang="en-US" sz="2400" dirty="0" err="1"/>
              <a:t>ses.wsu.edu</a:t>
            </a:r>
            <a:r>
              <a:rPr lang="en-US" sz="2400" dirty="0"/>
              <a:t>/</a:t>
            </a:r>
            <a:r>
              <a:rPr lang="en-US" sz="2400" dirty="0" err="1"/>
              <a:t>trg</a:t>
            </a:r>
            <a:endParaRPr lang="en-US" sz="2400" dirty="0"/>
          </a:p>
        </p:txBody>
      </p:sp>
    </p:spTree>
    <p:extLst>
      <p:ext uri="{BB962C8B-B14F-4D97-AF65-F5344CB8AC3E}">
        <p14:creationId xmlns:p14="http://schemas.microsoft.com/office/powerpoint/2010/main" val="352126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large mountain in the background&#10;&#10;AI-generated content may be incorrect.">
            <a:extLst>
              <a:ext uri="{FF2B5EF4-FFF2-40B4-BE49-F238E27FC236}">
                <a16:creationId xmlns:a16="http://schemas.microsoft.com/office/drawing/2014/main" id="{5DC27D7A-A315-7160-EE53-49F06776E8F7}"/>
              </a:ext>
            </a:extLst>
          </p:cNvPr>
          <p:cNvPicPr>
            <a:picLocks noChangeAspect="1"/>
          </p:cNvPicPr>
          <p:nvPr/>
        </p:nvPicPr>
        <p:blipFill>
          <a:blip r:embed="rId2"/>
          <a:srcRect t="7812" b="7812"/>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326C9FE0-4986-3738-81F4-2BFCAE852EDE}"/>
              </a:ext>
            </a:extLst>
          </p:cNvPr>
          <p:cNvSpPr/>
          <p:nvPr/>
        </p:nvSpPr>
        <p:spPr>
          <a:xfrm>
            <a:off x="321129" y="538843"/>
            <a:ext cx="5666961" cy="14532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itle 6">
            <a:extLst>
              <a:ext uri="{FF2B5EF4-FFF2-40B4-BE49-F238E27FC236}">
                <a16:creationId xmlns:a16="http://schemas.microsoft.com/office/drawing/2014/main" id="{E3765F35-D715-3871-2A71-808D45BF0947}"/>
              </a:ext>
            </a:extLst>
          </p:cNvPr>
          <p:cNvSpPr>
            <a:spLocks noGrp="1"/>
          </p:cNvSpPr>
          <p:nvPr>
            <p:ph type="title"/>
          </p:nvPr>
        </p:nvSpPr>
        <p:spPr>
          <a:xfrm>
            <a:off x="8610600" y="283482"/>
            <a:ext cx="3260271" cy="1325563"/>
          </a:xfrm>
        </p:spPr>
        <p:txBody>
          <a:bodyPr>
            <a:normAutofit/>
          </a:bodyPr>
          <a:lstStyle/>
          <a:p>
            <a:r>
              <a:rPr lang="en-US" sz="4800" dirty="0">
                <a:solidFill>
                  <a:schemeClr val="bg1"/>
                </a:solidFill>
              </a:rPr>
              <a:t>Thank You!</a:t>
            </a:r>
            <a:endParaRPr lang="en-US" sz="4800" dirty="0"/>
          </a:p>
        </p:txBody>
      </p:sp>
      <p:pic>
        <p:nvPicPr>
          <p:cNvPr id="12" name="Picture 11">
            <a:extLst>
              <a:ext uri="{FF2B5EF4-FFF2-40B4-BE49-F238E27FC236}">
                <a16:creationId xmlns:a16="http://schemas.microsoft.com/office/drawing/2014/main" id="{527BC304-17D1-6973-7C88-99D15C7BD4C3}"/>
              </a:ext>
            </a:extLst>
          </p:cNvPr>
          <p:cNvPicPr>
            <a:picLocks noChangeAspect="1"/>
          </p:cNvPicPr>
          <p:nvPr/>
        </p:nvPicPr>
        <p:blipFill>
          <a:blip r:embed="rId3"/>
          <a:stretch>
            <a:fillRect/>
          </a:stretch>
        </p:blipFill>
        <p:spPr>
          <a:xfrm>
            <a:off x="524881" y="752100"/>
            <a:ext cx="5181600" cy="1003300"/>
          </a:xfrm>
          <a:prstGeom prst="rect">
            <a:avLst/>
          </a:prstGeom>
        </p:spPr>
      </p:pic>
    </p:spTree>
    <p:extLst>
      <p:ext uri="{BB962C8B-B14F-4D97-AF65-F5344CB8AC3E}">
        <p14:creationId xmlns:p14="http://schemas.microsoft.com/office/powerpoint/2010/main" val="1440888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93CA6-1ABA-5B6A-0666-5FB9C5D03500}"/>
              </a:ext>
            </a:extLst>
          </p:cNvPr>
          <p:cNvSpPr>
            <a:spLocks noGrp="1"/>
          </p:cNvSpPr>
          <p:nvPr>
            <p:ph type="title"/>
          </p:nvPr>
        </p:nvSpPr>
        <p:spPr/>
        <p:txBody>
          <a:bodyPr/>
          <a:lstStyle/>
          <a:p>
            <a:r>
              <a:rPr lang="en-US" dirty="0"/>
              <a:t>Port Performance Project</a:t>
            </a:r>
          </a:p>
        </p:txBody>
      </p:sp>
      <p:sp>
        <p:nvSpPr>
          <p:cNvPr id="3" name="Content Placeholder 2">
            <a:extLst>
              <a:ext uri="{FF2B5EF4-FFF2-40B4-BE49-F238E27FC236}">
                <a16:creationId xmlns:a16="http://schemas.microsoft.com/office/drawing/2014/main" id="{DFB2C365-74B7-B303-A1AD-064CFB101AD4}"/>
              </a:ext>
            </a:extLst>
          </p:cNvPr>
          <p:cNvSpPr>
            <a:spLocks noGrp="1"/>
          </p:cNvSpPr>
          <p:nvPr>
            <p:ph idx="1"/>
          </p:nvPr>
        </p:nvSpPr>
        <p:spPr>
          <a:xfrm>
            <a:off x="838200" y="1825625"/>
            <a:ext cx="4953000" cy="4351338"/>
          </a:xfrm>
        </p:spPr>
        <p:txBody>
          <a:bodyPr>
            <a:normAutofit/>
          </a:bodyPr>
          <a:lstStyle/>
          <a:p>
            <a:r>
              <a:rPr lang="en-US" sz="2400" dirty="0"/>
              <a:t>Up-to-date database and analytical platform for principal US maritime ports</a:t>
            </a:r>
          </a:p>
          <a:p>
            <a:r>
              <a:rPr lang="en-US" sz="2400" dirty="0"/>
              <a:t>Dock-level</a:t>
            </a:r>
          </a:p>
          <a:p>
            <a:r>
              <a:rPr lang="en-US" sz="2400" dirty="0"/>
              <a:t>Within-port and cross-port comparative analyses </a:t>
            </a:r>
          </a:p>
          <a:p>
            <a:r>
              <a:rPr lang="en-US" sz="2400" dirty="0"/>
              <a:t>Existing Resources are:</a:t>
            </a:r>
          </a:p>
          <a:p>
            <a:pPr lvl="1"/>
            <a:r>
              <a:rPr lang="en-US" sz="2000" dirty="0"/>
              <a:t>Outdated and/or too aggregated</a:t>
            </a:r>
          </a:p>
          <a:p>
            <a:pPr lvl="1"/>
            <a:r>
              <a:rPr lang="en-US" sz="2000" dirty="0"/>
              <a:t>Paywalled</a:t>
            </a:r>
          </a:p>
        </p:txBody>
      </p:sp>
      <p:sp>
        <p:nvSpPr>
          <p:cNvPr id="4" name="Content Placeholder 2">
            <a:extLst>
              <a:ext uri="{FF2B5EF4-FFF2-40B4-BE49-F238E27FC236}">
                <a16:creationId xmlns:a16="http://schemas.microsoft.com/office/drawing/2014/main" id="{2B140E7B-261C-6409-0634-FBCC334DE45C}"/>
              </a:ext>
            </a:extLst>
          </p:cNvPr>
          <p:cNvSpPr txBox="1">
            <a:spLocks/>
          </p:cNvSpPr>
          <p:nvPr/>
        </p:nvSpPr>
        <p:spPr>
          <a:xfrm>
            <a:off x="6096000" y="1825625"/>
            <a:ext cx="49530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Dashboard </a:t>
            </a:r>
          </a:p>
          <a:p>
            <a:r>
              <a:rPr lang="en-US" dirty="0"/>
              <a:t>Static Reports</a:t>
            </a:r>
          </a:p>
          <a:p>
            <a:r>
              <a:rPr lang="en-US" dirty="0"/>
              <a:t>Curated data</a:t>
            </a:r>
          </a:p>
          <a:p>
            <a:endParaRPr lang="en-US" dirty="0"/>
          </a:p>
        </p:txBody>
      </p:sp>
    </p:spTree>
    <p:extLst>
      <p:ext uri="{BB962C8B-B14F-4D97-AF65-F5344CB8AC3E}">
        <p14:creationId xmlns:p14="http://schemas.microsoft.com/office/powerpoint/2010/main" val="1433490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ED2CF-8F03-AFCE-9D1F-1C9462E03B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E895D9-6B6E-D3C1-9895-F1014F69A789}"/>
              </a:ext>
            </a:extLst>
          </p:cNvPr>
          <p:cNvSpPr>
            <a:spLocks noGrp="1"/>
          </p:cNvSpPr>
          <p:nvPr>
            <p:ph type="title"/>
          </p:nvPr>
        </p:nvSpPr>
        <p:spPr/>
        <p:txBody>
          <a:bodyPr/>
          <a:lstStyle/>
          <a:p>
            <a:r>
              <a:rPr lang="en-US" dirty="0"/>
              <a:t>Data </a:t>
            </a:r>
          </a:p>
        </p:txBody>
      </p:sp>
      <p:sp>
        <p:nvSpPr>
          <p:cNvPr id="3" name="Content Placeholder 2">
            <a:extLst>
              <a:ext uri="{FF2B5EF4-FFF2-40B4-BE49-F238E27FC236}">
                <a16:creationId xmlns:a16="http://schemas.microsoft.com/office/drawing/2014/main" id="{C9690B0D-3662-C862-39DF-FBEE48FD287E}"/>
              </a:ext>
            </a:extLst>
          </p:cNvPr>
          <p:cNvSpPr>
            <a:spLocks noGrp="1"/>
          </p:cNvSpPr>
          <p:nvPr>
            <p:ph idx="1"/>
          </p:nvPr>
        </p:nvSpPr>
        <p:spPr>
          <a:xfrm>
            <a:off x="838200" y="1825625"/>
            <a:ext cx="4953000" cy="4351338"/>
          </a:xfrm>
        </p:spPr>
        <p:txBody>
          <a:bodyPr>
            <a:normAutofit lnSpcReduction="10000"/>
          </a:bodyPr>
          <a:lstStyle/>
          <a:p>
            <a:r>
              <a:rPr lang="en-US" sz="2400" dirty="0"/>
              <a:t>Automatic Identification System</a:t>
            </a:r>
          </a:p>
          <a:p>
            <a:pPr lvl="1"/>
            <a:r>
              <a:rPr lang="en-US" sz="2000" dirty="0"/>
              <a:t>Vessel location, identification, speed and course, status (docked, underway, anchored)</a:t>
            </a:r>
          </a:p>
          <a:p>
            <a:pPr lvl="1"/>
            <a:r>
              <a:rPr lang="en-US" sz="2000" dirty="0"/>
              <a:t>All commercial vessels, typically every minute (&gt;2.5B </a:t>
            </a:r>
            <a:r>
              <a:rPr lang="en-US" sz="2000" dirty="0" err="1"/>
              <a:t>obs</a:t>
            </a:r>
            <a:r>
              <a:rPr lang="en-US" sz="2000" dirty="0"/>
              <a:t>)</a:t>
            </a:r>
          </a:p>
          <a:p>
            <a:r>
              <a:rPr lang="en-US" sz="2400" dirty="0"/>
              <a:t>Port and Dock Infrastructure</a:t>
            </a:r>
          </a:p>
          <a:p>
            <a:pPr lvl="1"/>
            <a:r>
              <a:rPr lang="en-US" sz="2000" dirty="0"/>
              <a:t>Dock purpose, number of cranes, rail access (number of tracks and service provider)</a:t>
            </a:r>
          </a:p>
          <a:p>
            <a:pPr lvl="1"/>
            <a:r>
              <a:rPr lang="en-US" sz="2000" dirty="0"/>
              <a:t>Semi-structured </a:t>
            </a:r>
          </a:p>
          <a:p>
            <a:r>
              <a:rPr lang="en-US" sz="2400" dirty="0"/>
              <a:t>Volume Data?</a:t>
            </a:r>
          </a:p>
          <a:p>
            <a:r>
              <a:rPr lang="en-US" sz="2400" dirty="0"/>
              <a:t>Others?</a:t>
            </a:r>
          </a:p>
        </p:txBody>
      </p:sp>
      <p:sp>
        <p:nvSpPr>
          <p:cNvPr id="4" name="Content Placeholder 2">
            <a:extLst>
              <a:ext uri="{FF2B5EF4-FFF2-40B4-BE49-F238E27FC236}">
                <a16:creationId xmlns:a16="http://schemas.microsoft.com/office/drawing/2014/main" id="{3D8DE16E-DC26-329E-3418-B5A24CBABD98}"/>
              </a:ext>
            </a:extLst>
          </p:cNvPr>
          <p:cNvSpPr txBox="1">
            <a:spLocks/>
          </p:cNvSpPr>
          <p:nvPr/>
        </p:nvSpPr>
        <p:spPr>
          <a:xfrm>
            <a:off x="6096000" y="1825625"/>
            <a:ext cx="49530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TextBox 5">
            <a:extLst>
              <a:ext uri="{FF2B5EF4-FFF2-40B4-BE49-F238E27FC236}">
                <a16:creationId xmlns:a16="http://schemas.microsoft.com/office/drawing/2014/main" id="{DD88C8FB-E7A7-2805-092D-372EE3AF5BC3}"/>
              </a:ext>
            </a:extLst>
          </p:cNvPr>
          <p:cNvSpPr txBox="1"/>
          <p:nvPr/>
        </p:nvSpPr>
        <p:spPr>
          <a:xfrm>
            <a:off x="7556500" y="2349500"/>
            <a:ext cx="1797287" cy="369332"/>
          </a:xfrm>
          <a:prstGeom prst="rect">
            <a:avLst/>
          </a:prstGeom>
          <a:noFill/>
        </p:spPr>
        <p:txBody>
          <a:bodyPr wrap="none" rtlCol="0">
            <a:spAutoFit/>
          </a:bodyPr>
          <a:lstStyle/>
          <a:p>
            <a:r>
              <a:rPr lang="en-US" dirty="0"/>
              <a:t>AIS visualization</a:t>
            </a:r>
          </a:p>
        </p:txBody>
      </p:sp>
      <p:sp>
        <p:nvSpPr>
          <p:cNvPr id="7" name="TextBox 6">
            <a:extLst>
              <a:ext uri="{FF2B5EF4-FFF2-40B4-BE49-F238E27FC236}">
                <a16:creationId xmlns:a16="http://schemas.microsoft.com/office/drawing/2014/main" id="{33E229E9-130F-689C-9320-5BD87233A5A6}"/>
              </a:ext>
            </a:extLst>
          </p:cNvPr>
          <p:cNvSpPr txBox="1"/>
          <p:nvPr/>
        </p:nvSpPr>
        <p:spPr>
          <a:xfrm>
            <a:off x="7988300" y="3987800"/>
            <a:ext cx="2736968" cy="369332"/>
          </a:xfrm>
          <a:prstGeom prst="rect">
            <a:avLst/>
          </a:prstGeom>
          <a:noFill/>
        </p:spPr>
        <p:txBody>
          <a:bodyPr wrap="none" rtlCol="0">
            <a:spAutoFit/>
          </a:bodyPr>
          <a:lstStyle/>
          <a:p>
            <a:r>
              <a:rPr lang="en-US" dirty="0"/>
              <a:t>Dock infrastructure photo</a:t>
            </a:r>
          </a:p>
        </p:txBody>
      </p:sp>
    </p:spTree>
    <p:extLst>
      <p:ext uri="{BB962C8B-B14F-4D97-AF65-F5344CB8AC3E}">
        <p14:creationId xmlns:p14="http://schemas.microsoft.com/office/powerpoint/2010/main" val="989685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A070-FDDC-887A-06D0-315E2A1903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57FCB0-1D2F-EF64-82C0-8F00B330A97B}"/>
              </a:ext>
            </a:extLst>
          </p:cNvPr>
          <p:cNvSpPr>
            <a:spLocks noGrp="1"/>
          </p:cNvSpPr>
          <p:nvPr>
            <p:ph type="title"/>
          </p:nvPr>
        </p:nvSpPr>
        <p:spPr/>
        <p:txBody>
          <a:bodyPr/>
          <a:lstStyle/>
          <a:p>
            <a:r>
              <a:rPr lang="en-US" dirty="0"/>
              <a:t>Northwest Seaport Alliance </a:t>
            </a:r>
          </a:p>
        </p:txBody>
      </p:sp>
      <p:sp>
        <p:nvSpPr>
          <p:cNvPr id="3" name="Content Placeholder 2">
            <a:extLst>
              <a:ext uri="{FF2B5EF4-FFF2-40B4-BE49-F238E27FC236}">
                <a16:creationId xmlns:a16="http://schemas.microsoft.com/office/drawing/2014/main" id="{FEE82268-F69B-1823-B948-A9E8EC939BE3}"/>
              </a:ext>
            </a:extLst>
          </p:cNvPr>
          <p:cNvSpPr>
            <a:spLocks noGrp="1"/>
          </p:cNvSpPr>
          <p:nvPr>
            <p:ph idx="1"/>
          </p:nvPr>
        </p:nvSpPr>
        <p:spPr>
          <a:xfrm>
            <a:off x="838200" y="1825625"/>
            <a:ext cx="4953000" cy="4351338"/>
          </a:xfrm>
        </p:spPr>
        <p:txBody>
          <a:bodyPr>
            <a:normAutofit lnSpcReduction="10000"/>
          </a:bodyPr>
          <a:lstStyle/>
          <a:p>
            <a:r>
              <a:rPr lang="en-US" dirty="0"/>
              <a:t>NWSPA description</a:t>
            </a:r>
          </a:p>
          <a:p>
            <a:pPr lvl="1"/>
            <a:r>
              <a:rPr lang="en-US" dirty="0"/>
              <a:t>Compare volumes, size, </a:t>
            </a:r>
            <a:r>
              <a:rPr lang="en-US" dirty="0" err="1"/>
              <a:t>etc</a:t>
            </a:r>
            <a:r>
              <a:rPr lang="en-US" dirty="0"/>
              <a:t> to Oakland and LA</a:t>
            </a:r>
          </a:p>
          <a:p>
            <a:pPr lvl="1"/>
            <a:endParaRPr lang="en-US" dirty="0"/>
          </a:p>
          <a:p>
            <a:r>
              <a:rPr lang="en-US" b="1" dirty="0"/>
              <a:t>Show port-reported/generated KPIs where available</a:t>
            </a:r>
          </a:p>
          <a:p>
            <a:endParaRPr lang="en-US" dirty="0"/>
          </a:p>
          <a:p>
            <a:r>
              <a:rPr lang="en-US" dirty="0"/>
              <a:t>Discuss that ports collect and analyze extensive data already</a:t>
            </a:r>
          </a:p>
          <a:p>
            <a:pPr lvl="1"/>
            <a:endParaRPr lang="en-US" dirty="0"/>
          </a:p>
          <a:p>
            <a:endParaRPr lang="en-US" dirty="0"/>
          </a:p>
        </p:txBody>
      </p:sp>
      <p:sp>
        <p:nvSpPr>
          <p:cNvPr id="7" name="TextBox 6">
            <a:extLst>
              <a:ext uri="{FF2B5EF4-FFF2-40B4-BE49-F238E27FC236}">
                <a16:creationId xmlns:a16="http://schemas.microsoft.com/office/drawing/2014/main" id="{4E2B1965-91B8-3913-A614-0557A444BE28}"/>
              </a:ext>
            </a:extLst>
          </p:cNvPr>
          <p:cNvSpPr txBox="1"/>
          <p:nvPr/>
        </p:nvSpPr>
        <p:spPr>
          <a:xfrm>
            <a:off x="7442200" y="2298700"/>
            <a:ext cx="1047594" cy="369332"/>
          </a:xfrm>
          <a:prstGeom prst="rect">
            <a:avLst/>
          </a:prstGeom>
          <a:noFill/>
        </p:spPr>
        <p:txBody>
          <a:bodyPr wrap="none" rtlCol="0">
            <a:spAutoFit/>
          </a:bodyPr>
          <a:lstStyle/>
          <a:p>
            <a:r>
              <a:rPr lang="en-US" dirty="0"/>
              <a:t>KPIs, </a:t>
            </a:r>
            <a:r>
              <a:rPr lang="en-US" dirty="0" err="1"/>
              <a:t>etc</a:t>
            </a:r>
            <a:endParaRPr lang="en-US" dirty="0"/>
          </a:p>
        </p:txBody>
      </p:sp>
    </p:spTree>
    <p:extLst>
      <p:ext uri="{BB962C8B-B14F-4D97-AF65-F5344CB8AC3E}">
        <p14:creationId xmlns:p14="http://schemas.microsoft.com/office/powerpoint/2010/main" val="3988208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26C4-8634-AE7F-340C-69A7F63FAE21}"/>
              </a:ext>
            </a:extLst>
          </p:cNvPr>
          <p:cNvSpPr>
            <a:spLocks noGrp="1"/>
          </p:cNvSpPr>
          <p:nvPr>
            <p:ph type="title"/>
          </p:nvPr>
        </p:nvSpPr>
        <p:spPr/>
        <p:txBody>
          <a:bodyPr/>
          <a:lstStyle/>
          <a:p>
            <a:r>
              <a:rPr lang="en-US" dirty="0"/>
              <a:t>Northwest Seaport Alliance </a:t>
            </a:r>
          </a:p>
        </p:txBody>
      </p:sp>
      <p:pic>
        <p:nvPicPr>
          <p:cNvPr id="4" name="Picture 3" descr="A map with colorful dots&#10;&#10;AI-generated content may be incorrect.">
            <a:extLst>
              <a:ext uri="{FF2B5EF4-FFF2-40B4-BE49-F238E27FC236}">
                <a16:creationId xmlns:a16="http://schemas.microsoft.com/office/drawing/2014/main" id="{D5298F5F-7BF2-9530-ADD7-A9B9994A4286}"/>
              </a:ext>
            </a:extLst>
          </p:cNvPr>
          <p:cNvPicPr>
            <a:picLocks noChangeAspect="1"/>
          </p:cNvPicPr>
          <p:nvPr/>
        </p:nvPicPr>
        <p:blipFill>
          <a:blip r:embed="rId2"/>
          <a:stretch>
            <a:fillRect/>
          </a:stretch>
        </p:blipFill>
        <p:spPr>
          <a:xfrm>
            <a:off x="393700" y="1692275"/>
            <a:ext cx="5600471" cy="4200353"/>
          </a:xfrm>
          <a:prstGeom prst="rect">
            <a:avLst/>
          </a:prstGeom>
        </p:spPr>
      </p:pic>
      <p:pic>
        <p:nvPicPr>
          <p:cNvPr id="6" name="Picture 5" descr="A graph of a number of port ports&#10;&#10;AI-generated content may be incorrect.">
            <a:extLst>
              <a:ext uri="{FF2B5EF4-FFF2-40B4-BE49-F238E27FC236}">
                <a16:creationId xmlns:a16="http://schemas.microsoft.com/office/drawing/2014/main" id="{EA7AA549-2970-6EED-CCFD-B383BEBEFD98}"/>
              </a:ext>
            </a:extLst>
          </p:cNvPr>
          <p:cNvPicPr>
            <a:picLocks noChangeAspect="1"/>
          </p:cNvPicPr>
          <p:nvPr/>
        </p:nvPicPr>
        <p:blipFill>
          <a:blip r:embed="rId3"/>
          <a:stretch>
            <a:fillRect/>
          </a:stretch>
        </p:blipFill>
        <p:spPr>
          <a:xfrm>
            <a:off x="6096353" y="1830388"/>
            <a:ext cx="6095647" cy="3706812"/>
          </a:xfrm>
          <a:prstGeom prst="rect">
            <a:avLst/>
          </a:prstGeom>
        </p:spPr>
      </p:pic>
    </p:spTree>
    <p:extLst>
      <p:ext uri="{BB962C8B-B14F-4D97-AF65-F5344CB8AC3E}">
        <p14:creationId xmlns:p14="http://schemas.microsoft.com/office/powerpoint/2010/main" val="2616760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CFBCF-E75E-3EA9-7A6B-D66C3BC676D3}"/>
              </a:ext>
            </a:extLst>
          </p:cNvPr>
          <p:cNvSpPr>
            <a:spLocks noGrp="1"/>
          </p:cNvSpPr>
          <p:nvPr>
            <p:ph type="title"/>
          </p:nvPr>
        </p:nvSpPr>
        <p:spPr/>
        <p:txBody>
          <a:bodyPr/>
          <a:lstStyle/>
          <a:p>
            <a:r>
              <a:rPr lang="en-US" dirty="0"/>
              <a:t>Initial Insights</a:t>
            </a:r>
          </a:p>
        </p:txBody>
      </p:sp>
      <p:sp>
        <p:nvSpPr>
          <p:cNvPr id="3" name="Content Placeholder 2">
            <a:extLst>
              <a:ext uri="{FF2B5EF4-FFF2-40B4-BE49-F238E27FC236}">
                <a16:creationId xmlns:a16="http://schemas.microsoft.com/office/drawing/2014/main" id="{54375CBF-CCD2-E92E-B628-39250FA80279}"/>
              </a:ext>
            </a:extLst>
          </p:cNvPr>
          <p:cNvSpPr>
            <a:spLocks noGrp="1"/>
          </p:cNvSpPr>
          <p:nvPr>
            <p:ph idx="1"/>
          </p:nvPr>
        </p:nvSpPr>
        <p:spPr/>
        <p:txBody>
          <a:bodyPr/>
          <a:lstStyle/>
          <a:p>
            <a:r>
              <a:rPr lang="en-US" dirty="0"/>
              <a:t>Dock infrastructure performance</a:t>
            </a:r>
          </a:p>
          <a:p>
            <a:r>
              <a:rPr lang="en-US" dirty="0"/>
              <a:t>Comparison to other ports</a:t>
            </a:r>
          </a:p>
          <a:p>
            <a:r>
              <a:rPr lang="en-US" dirty="0"/>
              <a:t>Comparison SEA vs TAC?</a:t>
            </a:r>
          </a:p>
        </p:txBody>
      </p:sp>
    </p:spTree>
    <p:extLst>
      <p:ext uri="{BB962C8B-B14F-4D97-AF65-F5344CB8AC3E}">
        <p14:creationId xmlns:p14="http://schemas.microsoft.com/office/powerpoint/2010/main" val="3364287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EEFF1-422B-A363-69A9-A0BD439B208E}"/>
              </a:ext>
            </a:extLst>
          </p:cNvPr>
          <p:cNvSpPr>
            <a:spLocks noGrp="1"/>
          </p:cNvSpPr>
          <p:nvPr>
            <p:ph type="title"/>
          </p:nvPr>
        </p:nvSpPr>
        <p:spPr/>
        <p:txBody>
          <a:bodyPr/>
          <a:lstStyle/>
          <a:p>
            <a:r>
              <a:rPr lang="en-US" dirty="0"/>
              <a:t>Dashboard Demo</a:t>
            </a:r>
          </a:p>
        </p:txBody>
      </p:sp>
      <p:sp>
        <p:nvSpPr>
          <p:cNvPr id="3" name="Content Placeholder 2">
            <a:extLst>
              <a:ext uri="{FF2B5EF4-FFF2-40B4-BE49-F238E27FC236}">
                <a16:creationId xmlns:a16="http://schemas.microsoft.com/office/drawing/2014/main" id="{C21B8FC7-7FF2-83B7-044D-7AE36DFBF7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00774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E924-75E0-3F42-4E38-245A4BCF8EC1}"/>
              </a:ext>
            </a:extLst>
          </p:cNvPr>
          <p:cNvSpPr>
            <a:spLocks noGrp="1"/>
          </p:cNvSpPr>
          <p:nvPr>
            <p:ph type="title"/>
          </p:nvPr>
        </p:nvSpPr>
        <p:spPr/>
        <p:txBody>
          <a:bodyPr/>
          <a:lstStyle/>
          <a:p>
            <a:r>
              <a:rPr lang="en-US" dirty="0"/>
              <a:t>Stakeholder Benefits</a:t>
            </a:r>
          </a:p>
        </p:txBody>
      </p:sp>
      <p:sp>
        <p:nvSpPr>
          <p:cNvPr id="3" name="Content Placeholder 2">
            <a:extLst>
              <a:ext uri="{FF2B5EF4-FFF2-40B4-BE49-F238E27FC236}">
                <a16:creationId xmlns:a16="http://schemas.microsoft.com/office/drawing/2014/main" id="{CCA6F539-554E-FBE6-079F-645EAE8F3508}"/>
              </a:ext>
            </a:extLst>
          </p:cNvPr>
          <p:cNvSpPr>
            <a:spLocks noGrp="1"/>
          </p:cNvSpPr>
          <p:nvPr>
            <p:ph idx="1"/>
          </p:nvPr>
        </p:nvSpPr>
        <p:spPr/>
        <p:txBody>
          <a:bodyPr/>
          <a:lstStyle/>
          <a:p>
            <a:r>
              <a:rPr lang="en-US" dirty="0"/>
              <a:t>Port Authorities</a:t>
            </a:r>
          </a:p>
          <a:p>
            <a:pPr lvl="1"/>
            <a:r>
              <a:rPr lang="en-US" dirty="0"/>
              <a:t>Performance benchmarking and tracking over time</a:t>
            </a:r>
          </a:p>
          <a:p>
            <a:pPr lvl="1"/>
            <a:r>
              <a:rPr lang="en-US" dirty="0"/>
              <a:t>Identification of effective bottlenecks</a:t>
            </a:r>
          </a:p>
          <a:p>
            <a:r>
              <a:rPr lang="en-US" dirty="0"/>
              <a:t>State and Municipal DOTs</a:t>
            </a:r>
          </a:p>
          <a:p>
            <a:pPr lvl="1"/>
            <a:r>
              <a:rPr lang="en-US" dirty="0"/>
              <a:t>Infrastructure investment planning </a:t>
            </a:r>
          </a:p>
          <a:p>
            <a:pPr lvl="1"/>
            <a:r>
              <a:rPr lang="en-US" dirty="0"/>
              <a:t>ROI tracking</a:t>
            </a:r>
          </a:p>
          <a:p>
            <a:r>
              <a:rPr lang="en-US" dirty="0"/>
              <a:t>Researchers</a:t>
            </a:r>
          </a:p>
          <a:p>
            <a:pPr lvl="1"/>
            <a:r>
              <a:rPr lang="en-US" dirty="0"/>
              <a:t>Access to granular, up-to-date, tidy data</a:t>
            </a:r>
          </a:p>
        </p:txBody>
      </p:sp>
    </p:spTree>
    <p:extLst>
      <p:ext uri="{BB962C8B-B14F-4D97-AF65-F5344CB8AC3E}">
        <p14:creationId xmlns:p14="http://schemas.microsoft.com/office/powerpoint/2010/main" val="2640361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EB83-247C-B4A1-2CFA-7BD8A2A8AF97}"/>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30D60B6F-69A1-56DB-1F03-173CD778758C}"/>
              </a:ext>
            </a:extLst>
          </p:cNvPr>
          <p:cNvSpPr>
            <a:spLocks noGrp="1"/>
          </p:cNvSpPr>
          <p:nvPr>
            <p:ph idx="1"/>
          </p:nvPr>
        </p:nvSpPr>
        <p:spPr/>
        <p:txBody>
          <a:bodyPr/>
          <a:lstStyle/>
          <a:p>
            <a:r>
              <a:rPr lang="en-US" dirty="0"/>
              <a:t>Real-time AIS data</a:t>
            </a:r>
          </a:p>
          <a:p>
            <a:r>
              <a:rPr lang="en-US" dirty="0"/>
              <a:t>Historical infrastructure data</a:t>
            </a:r>
          </a:p>
          <a:p>
            <a:r>
              <a:rPr lang="en-US" dirty="0"/>
              <a:t>Integration with dock-level volumes</a:t>
            </a:r>
          </a:p>
          <a:p>
            <a:r>
              <a:rPr lang="en-US" dirty="0"/>
              <a:t>Freight data integration?</a:t>
            </a:r>
          </a:p>
        </p:txBody>
      </p:sp>
    </p:spTree>
    <p:extLst>
      <p:ext uri="{BB962C8B-B14F-4D97-AF65-F5344CB8AC3E}">
        <p14:creationId xmlns:p14="http://schemas.microsoft.com/office/powerpoint/2010/main" val="25937864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131</TotalTime>
  <Words>372</Words>
  <Application>Microsoft Macintosh PowerPoint</Application>
  <PresentationFormat>Widescreen</PresentationFormat>
  <Paragraphs>69</Paragraphs>
  <Slides>11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Aptos</vt:lpstr>
      <vt:lpstr>Aptos Display</vt:lpstr>
      <vt:lpstr>Arial</vt:lpstr>
      <vt:lpstr>Office Theme</vt:lpstr>
      <vt:lpstr>Port Performance In the Pacific Northwest  Insights for the Maritime Freight Economy </vt:lpstr>
      <vt:lpstr>Port Performance Project</vt:lpstr>
      <vt:lpstr>Data </vt:lpstr>
      <vt:lpstr>Northwest Seaport Alliance </vt:lpstr>
      <vt:lpstr>Northwest Seaport Alliance </vt:lpstr>
      <vt:lpstr>Initial Insights</vt:lpstr>
      <vt:lpstr>Dashboard Demo</vt:lpstr>
      <vt:lpstr>Stakeholder Benefits</vt:lpstr>
      <vt:lpstr>Next Steps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Wilson</dc:creator>
  <cp:lastModifiedBy>Adam Wilson</cp:lastModifiedBy>
  <cp:revision>3</cp:revision>
  <dcterms:created xsi:type="dcterms:W3CDTF">2025-05-08T15:46:57Z</dcterms:created>
  <dcterms:modified xsi:type="dcterms:W3CDTF">2025-05-08T17:58:01Z</dcterms:modified>
</cp:coreProperties>
</file>